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Outfit Black"/>
      <p:bold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Palanquin Dark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OutfitBlack-bold.fntdata"/><Relationship Id="rId43" Type="http://schemas.openxmlformats.org/officeDocument/2006/relationships/slide" Target="slides/slide39.xml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PalanquinDar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PalanquinDark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836ca6e0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836ca6e0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complicates public trust and undermines the epistemic integrity of visual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false information, manipulate public opinion, and polarize communities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66c4ad2f8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66c4ad2f8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1b4d88e7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1b4d88e7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66c4ad2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66c4ad2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66c4ad2f8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66c4ad2f8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66c4ad2f8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66c4ad2f8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66c4ad2f8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66c4ad2f8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66c4ad2f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66c4ad2f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66c4ad2f8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66c4ad2f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66c4ad2f8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66c4ad2f8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66c4ad2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66c4ad2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836ca6e0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836ca6e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836ca6e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836ca6e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836ca6e0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836ca6e0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466c4ad2f8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466c4ad2f8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836ca6e0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4836ca6e0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836ca6e0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836ca6e0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483a1aaa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483a1aaa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4836ca6e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4836ca6e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483a1aaaa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483a1aaaa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836ca6e0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4836ca6e0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66c4ad2f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66c4ad2f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1b4d88e7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1b4d88e7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466c4ad2f8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466c4ad2f8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66c4ad2f8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66c4ad2f8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66c4ad2f8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66c4ad2f8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66c4ad2f8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466c4ad2f8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466c4ad2f8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466c4ad2f8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466c4ad2f8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466c4ad2f8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66c4ad2f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466c4ad2f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483a1aaaa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483a1aaaa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483a1aaaa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483a1aaaa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66c4ad2f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66c4ad2f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66c4ad2f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66c4ad2f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66c4ad2f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66c4ad2f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466c4ad2f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466c4ad2f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1b4d88e7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1b4d88e7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66c4ad2f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66c4ad2f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complicates </a:t>
            </a:r>
            <a:r>
              <a:rPr lang="en"/>
              <a:t>public trust and undermines the epistemic integrity of visual media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spread false information, manipulate public opinion, and polarize communities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2375" y="3620525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2984" y="-841973"/>
            <a:ext cx="6315055" cy="683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468050" y="1667365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54174" r="0" t="0"/>
          <a:stretch/>
        </p:blipFill>
        <p:spPr>
          <a:xfrm>
            <a:off x="4953777" y="0"/>
            <a:ext cx="41902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2_1"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49786" t="0"/>
          <a:stretch/>
        </p:blipFill>
        <p:spPr>
          <a:xfrm>
            <a:off x="-704650" y="0"/>
            <a:ext cx="4591575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 flipH="1">
            <a:off x="5637675" y="3663700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2_1_1_1_1_1_1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 flipH="1">
            <a:off x="739650" y="2355150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 flipH="1">
            <a:off x="827275" y="953538"/>
            <a:ext cx="1313100" cy="1316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 flipH="1">
            <a:off x="739650" y="3658975"/>
            <a:ext cx="2788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49166" r="0" t="0"/>
          <a:stretch/>
        </p:blipFill>
        <p:spPr>
          <a:xfrm>
            <a:off x="4884221" y="13"/>
            <a:ext cx="4648202" cy="514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 b="0" l="69491" r="0" t="0"/>
          <a:stretch/>
        </p:blipFill>
        <p:spPr>
          <a:xfrm>
            <a:off x="6354352" y="0"/>
            <a:ext cx="27896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153225" y="1250800"/>
            <a:ext cx="42684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4153225" y="463800"/>
            <a:ext cx="42684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827275" y="640325"/>
            <a:ext cx="3054000" cy="381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7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720000" y="1250800"/>
            <a:ext cx="3963600" cy="3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720000" y="463800"/>
            <a:ext cx="3963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5266487" y="637200"/>
            <a:ext cx="3054000" cy="381600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81343" t="68740"/>
          <a:stretch/>
        </p:blipFill>
        <p:spPr>
          <a:xfrm>
            <a:off x="0" y="3535674"/>
            <a:ext cx="1705902" cy="160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6425" y="-239625"/>
            <a:ext cx="9798748" cy="55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720000" y="140157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757100" y="1401625"/>
            <a:ext cx="36669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1_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9900" y="-187275"/>
            <a:ext cx="9809848" cy="55180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825075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2" type="subTitle"/>
          </p:nvPr>
        </p:nvSpPr>
        <p:spPr>
          <a:xfrm>
            <a:off x="825075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3" type="subTitle"/>
          </p:nvPr>
        </p:nvSpPr>
        <p:spPr>
          <a:xfrm>
            <a:off x="3530120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4" type="subTitle"/>
          </p:nvPr>
        </p:nvSpPr>
        <p:spPr>
          <a:xfrm>
            <a:off x="3530120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5" type="subTitle"/>
          </p:nvPr>
        </p:nvSpPr>
        <p:spPr>
          <a:xfrm>
            <a:off x="6235166" y="2738745"/>
            <a:ext cx="20817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6" type="subTitle"/>
          </p:nvPr>
        </p:nvSpPr>
        <p:spPr>
          <a:xfrm>
            <a:off x="6235166" y="3985765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7" type="subTitle"/>
          </p:nvPr>
        </p:nvSpPr>
        <p:spPr>
          <a:xfrm>
            <a:off x="825075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7" name="Google Shape;87;p19"/>
          <p:cNvSpPr txBox="1"/>
          <p:nvPr>
            <p:ph idx="8" type="subTitle"/>
          </p:nvPr>
        </p:nvSpPr>
        <p:spPr>
          <a:xfrm>
            <a:off x="3530120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8" name="Google Shape;88;p19"/>
          <p:cNvSpPr txBox="1"/>
          <p:nvPr>
            <p:ph idx="9" type="subTitle"/>
          </p:nvPr>
        </p:nvSpPr>
        <p:spPr>
          <a:xfrm>
            <a:off x="6235166" y="3199001"/>
            <a:ext cx="2081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6575" y="-134550"/>
            <a:ext cx="9543501" cy="5368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869152" y="1591250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subTitle"/>
          </p:nvPr>
        </p:nvSpPr>
        <p:spPr>
          <a:xfrm>
            <a:off x="1869150" y="2068209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1869152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4" type="subTitle"/>
          </p:nvPr>
        </p:nvSpPr>
        <p:spPr>
          <a:xfrm>
            <a:off x="1869150" y="35950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5809400" y="1591275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6" type="subTitle"/>
          </p:nvPr>
        </p:nvSpPr>
        <p:spPr>
          <a:xfrm>
            <a:off x="5809400" y="2068222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7" type="subTitle"/>
          </p:nvPr>
        </p:nvSpPr>
        <p:spPr>
          <a:xfrm>
            <a:off x="5809400" y="3118081"/>
            <a:ext cx="25356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8" type="subTitle"/>
          </p:nvPr>
        </p:nvSpPr>
        <p:spPr>
          <a:xfrm>
            <a:off x="5809400" y="3595028"/>
            <a:ext cx="253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64606" r="0" t="0"/>
          <a:stretch/>
        </p:blipFill>
        <p:spPr>
          <a:xfrm>
            <a:off x="5907622" y="0"/>
            <a:ext cx="3236398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2375" y="2135225"/>
            <a:ext cx="4845900" cy="16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2375" y="4172050"/>
            <a:ext cx="48459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 rotWithShape="1">
          <a:blip r:embed="rId2">
            <a:alphaModFix/>
          </a:blip>
          <a:srcRect b="0" l="68822" r="0" t="0"/>
          <a:stretch/>
        </p:blipFill>
        <p:spPr>
          <a:xfrm>
            <a:off x="6293102" y="0"/>
            <a:ext cx="28508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5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7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8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9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3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subTitle"/>
          </p:nvPr>
        </p:nvSpPr>
        <p:spPr>
          <a:xfrm>
            <a:off x="566875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2" type="subTitle"/>
          </p:nvPr>
        </p:nvSpPr>
        <p:spPr>
          <a:xfrm>
            <a:off x="566875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3" type="subTitle"/>
          </p:nvPr>
        </p:nvSpPr>
        <p:spPr>
          <a:xfrm>
            <a:off x="566875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4" type="subTitle"/>
          </p:nvPr>
        </p:nvSpPr>
        <p:spPr>
          <a:xfrm>
            <a:off x="566875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5" type="subTitle"/>
          </p:nvPr>
        </p:nvSpPr>
        <p:spPr>
          <a:xfrm>
            <a:off x="5668750" y="3563835"/>
            <a:ext cx="2648100" cy="45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6" type="subTitle"/>
          </p:nvPr>
        </p:nvSpPr>
        <p:spPr>
          <a:xfrm>
            <a:off x="566875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7" type="subTitle"/>
          </p:nvPr>
        </p:nvSpPr>
        <p:spPr>
          <a:xfrm>
            <a:off x="1739500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8" type="subTitle"/>
          </p:nvPr>
        </p:nvSpPr>
        <p:spPr>
          <a:xfrm>
            <a:off x="1739500" y="1689164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9" type="subTitle"/>
          </p:nvPr>
        </p:nvSpPr>
        <p:spPr>
          <a:xfrm>
            <a:off x="1739500" y="2440017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3" type="subTitle"/>
          </p:nvPr>
        </p:nvSpPr>
        <p:spPr>
          <a:xfrm>
            <a:off x="1739500" y="2812993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4" type="subTitle"/>
          </p:nvPr>
        </p:nvSpPr>
        <p:spPr>
          <a:xfrm>
            <a:off x="1739500" y="356383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5" type="subTitle"/>
          </p:nvPr>
        </p:nvSpPr>
        <p:spPr>
          <a:xfrm>
            <a:off x="1739500" y="3936800"/>
            <a:ext cx="26481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/>
          </a:blip>
          <a:srcRect b="21826" l="79527" r="0" t="0"/>
          <a:stretch/>
        </p:blipFill>
        <p:spPr>
          <a:xfrm>
            <a:off x="7452325" y="-249675"/>
            <a:ext cx="1872026" cy="40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3_2">
    <p:bg>
      <p:bgPr>
        <a:solidFill>
          <a:schemeClr val="accen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hasCustomPrompt="1"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hasCustomPrompt="1"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hasCustomPrompt="1"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0" l="76414" r="0" t="0"/>
          <a:stretch/>
        </p:blipFill>
        <p:spPr>
          <a:xfrm>
            <a:off x="6987326" y="0"/>
            <a:ext cx="21566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717825" y="1346390"/>
            <a:ext cx="3849600" cy="9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717825" y="2441243"/>
            <a:ext cx="38496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/>
        </p:nvSpPr>
        <p:spPr>
          <a:xfrm>
            <a:off x="717825" y="3530904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5">
            <a:alphaModFix/>
          </a:blip>
          <a:srcRect b="0" l="49949" r="0" t="0"/>
          <a:stretch/>
        </p:blipFill>
        <p:spPr>
          <a:xfrm>
            <a:off x="4567424" y="0"/>
            <a:ext cx="45765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0" l="0" r="60971" t="36366"/>
          <a:stretch/>
        </p:blipFill>
        <p:spPr>
          <a:xfrm>
            <a:off x="0" y="1870550"/>
            <a:ext cx="3568748" cy="32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Font typeface="Fredoka One"/>
              <a:buNone/>
              <a:defRPr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401575"/>
            <a:ext cx="2788200" cy="32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>
            <a:off x="7525527" y="0"/>
            <a:ext cx="16184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>
            <p:ph type="title"/>
          </p:nvPr>
        </p:nvSpPr>
        <p:spPr>
          <a:xfrm>
            <a:off x="720000" y="4638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20000" y="1250800"/>
            <a:ext cx="77016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title"/>
          </p:nvPr>
        </p:nvSpPr>
        <p:spPr>
          <a:xfrm>
            <a:off x="721200" y="3410212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body"/>
          </p:nvPr>
        </p:nvSpPr>
        <p:spPr>
          <a:xfrm>
            <a:off x="721200" y="4197212"/>
            <a:ext cx="77016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1200675" y="2398589"/>
            <a:ext cx="2790600" cy="10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200675" y="1670017"/>
            <a:ext cx="2790600" cy="5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1714950" y="1460850"/>
            <a:ext cx="57141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pic>
        <p:nvPicPr>
          <p:cNvPr id="35" name="Google Shape;35;p8"/>
          <p:cNvPicPr preferRelativeResize="0"/>
          <p:nvPr/>
        </p:nvPicPr>
        <p:blipFill rotWithShape="1">
          <a:blip r:embed="rId2">
            <a:alphaModFix/>
          </a:blip>
          <a:srcRect b="0" l="82300" r="0" t="0"/>
          <a:stretch/>
        </p:blipFill>
        <p:spPr>
          <a:xfrm flipH="1">
            <a:off x="2" y="0"/>
            <a:ext cx="161847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20400" y="2500924"/>
            <a:ext cx="49032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120400" y="1365548"/>
            <a:ext cx="4903200" cy="9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Fredoka One"/>
              <a:buNone/>
              <a:defRPr>
                <a:highlight>
                  <a:schemeClr val="dk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redoka One"/>
              <a:buNone/>
              <a:defRPr>
                <a:solidFill>
                  <a:schemeClr val="dk1"/>
                </a:solidFill>
                <a:highlight>
                  <a:schemeClr val="dk1"/>
                </a:highlight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utfit Black"/>
              <a:buNone/>
              <a:defRPr sz="26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9xd-UR5wBFDoJu5eqfDf936NYq8fmejW/view" TargetMode="External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>
            <a:off x="722375" y="1437489"/>
            <a:ext cx="5493900" cy="18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 Detector</a:t>
            </a:r>
            <a:endParaRPr/>
          </a:p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722375" y="3458400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Team Faux Fighters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Cho, Anna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Denq, Christopher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Nelson, Reid (Jackson)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9"/>
          <p:cNvCxnSpPr/>
          <p:nvPr/>
        </p:nvCxnSpPr>
        <p:spPr>
          <a:xfrm>
            <a:off x="827275" y="3317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8" name="Google Shape;308;p38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Generative AI makes it easy to deepfake.</a:t>
            </a:r>
            <a:endParaRPr sz="1900"/>
          </a:p>
        </p:txBody>
      </p:sp>
      <p:cxnSp>
        <p:nvCxnSpPr>
          <p:cNvPr id="309" name="Google Shape;309;p38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25" y="19756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775" y="19756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2304775" y="1575475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Deepfake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5593025" y="1604425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865975" y="2517550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19" name="Google Shape;319;p39"/>
          <p:cNvSpPr txBox="1"/>
          <p:nvPr>
            <p:ph idx="4294967295" type="subTitle"/>
          </p:nvPr>
        </p:nvSpPr>
        <p:spPr>
          <a:xfrm flipH="1">
            <a:off x="3694325" y="2592250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We have “out-of-box” deepfake detector.</a:t>
            </a:r>
            <a:endParaRPr sz="1900"/>
          </a:p>
        </p:txBody>
      </p:sp>
      <p:cxnSp>
        <p:nvCxnSpPr>
          <p:cNvPr id="320" name="Google Shape;320;p39"/>
          <p:cNvCxnSpPr/>
          <p:nvPr/>
        </p:nvCxnSpPr>
        <p:spPr>
          <a:xfrm>
            <a:off x="971050" y="3149638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39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PROBLEM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322" name="Google Shape;322;p39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</a:rPr>
              <a:t>Generative AI makes it easy to deepfake.</a:t>
            </a:r>
            <a:endParaRPr sz="1900">
              <a:solidFill>
                <a:srgbClr val="9E9E9E"/>
              </a:solidFill>
            </a:endParaRPr>
          </a:p>
        </p:txBody>
      </p:sp>
      <p:cxnSp>
        <p:nvCxnSpPr>
          <p:cNvPr id="323" name="Google Shape;323;p39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 flipH="1">
            <a:off x="3777975" y="2378850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METHODOLOGY</a:t>
            </a:r>
            <a:endParaRPr sz="4300"/>
          </a:p>
        </p:txBody>
      </p:sp>
      <p:sp>
        <p:nvSpPr>
          <p:cNvPr id="329" name="Google Shape;329;p40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0" name="Google Shape;330;p40"/>
          <p:cNvCxnSpPr/>
          <p:nvPr/>
        </p:nvCxnSpPr>
        <p:spPr>
          <a:xfrm rot="10800000">
            <a:off x="6717742" y="3440063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2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46" name="Google Shape;346;p42"/>
          <p:cNvCxnSpPr>
            <a:endCxn id="345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2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57" name="Google Shape;357;p43"/>
          <p:cNvCxnSpPr>
            <a:endCxn id="356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43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Trained 11 CNNs;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Positive class = real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61" name="Google Shape;361;p43"/>
          <p:cNvCxnSpPr>
            <a:endCxn id="360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3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/>
        </p:nvSpPr>
        <p:spPr>
          <a:xfrm>
            <a:off x="827275" y="3423254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6442925" y="3423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SOURCE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2334741" y="2630282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Data augmentation, size formatting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1579803" y="2630273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02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2" name="Google Shape;372;p44"/>
          <p:cNvCxnSpPr>
            <a:endCxn id="371" idx="1"/>
          </p:cNvCxnSpPr>
          <p:nvPr/>
        </p:nvCxnSpPr>
        <p:spPr>
          <a:xfrm rot="-5400000">
            <a:off x="1144953" y="2988473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44"/>
          <p:cNvSpPr txBox="1"/>
          <p:nvPr/>
        </p:nvSpPr>
        <p:spPr>
          <a:xfrm>
            <a:off x="6442925" y="263026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CLEAN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3086686" y="1837310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Trained 11 CNNs</a:t>
            </a: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Positive class = real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2332330" y="1837318"/>
            <a:ext cx="675900" cy="6759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76" name="Google Shape;376;p44"/>
          <p:cNvCxnSpPr>
            <a:endCxn id="375" idx="1"/>
          </p:cNvCxnSpPr>
          <p:nvPr/>
        </p:nvCxnSpPr>
        <p:spPr>
          <a:xfrm rot="-5400000">
            <a:off x="1897480" y="219551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4"/>
          <p:cNvSpPr txBox="1"/>
          <p:nvPr/>
        </p:nvSpPr>
        <p:spPr>
          <a:xfrm>
            <a:off x="6442925" y="1837288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MODEL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78" name="Google Shape;378;p44"/>
          <p:cNvSpPr txBox="1"/>
          <p:nvPr/>
        </p:nvSpPr>
        <p:spPr>
          <a:xfrm>
            <a:off x="3838631" y="1044338"/>
            <a:ext cx="2007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results: “out-of-box” solution!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3084858" y="1044338"/>
            <a:ext cx="675900" cy="67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04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80" name="Google Shape;380;p44"/>
          <p:cNvCxnSpPr>
            <a:endCxn id="379" idx="1"/>
          </p:cNvCxnSpPr>
          <p:nvPr/>
        </p:nvCxnSpPr>
        <p:spPr>
          <a:xfrm rot="-5400000">
            <a:off x="2650008" y="1402538"/>
            <a:ext cx="455100" cy="4146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4"/>
          <p:cNvSpPr txBox="1"/>
          <p:nvPr/>
        </p:nvSpPr>
        <p:spPr>
          <a:xfrm>
            <a:off x="6442925" y="1044313"/>
            <a:ext cx="1873800" cy="67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utfit Black"/>
                <a:ea typeface="Outfit Black"/>
                <a:cs typeface="Outfit Black"/>
                <a:sym typeface="Outfit Black"/>
              </a:rPr>
              <a:t>RESULT</a:t>
            </a:r>
            <a:endParaRPr sz="1900">
              <a:solidFill>
                <a:srgbClr val="FFFFFF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1582800" y="3423250"/>
            <a:ext cx="34365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  <a:latin typeface="Lato"/>
                <a:ea typeface="Lato"/>
                <a:cs typeface="Lato"/>
                <a:sym typeface="Lato"/>
              </a:rPr>
              <a:t>“OpenForensics” dataset from a paper presented on computer vision</a:t>
            </a:r>
            <a:endParaRPr>
              <a:solidFill>
                <a:srgbClr val="9E9E9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/>
        </p:nvSpPr>
        <p:spPr>
          <a:xfrm>
            <a:off x="722375" y="2472463"/>
            <a:ext cx="48459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827275" y="10738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03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89" name="Google Shape;389;p45"/>
          <p:cNvCxnSpPr/>
          <p:nvPr/>
        </p:nvCxnSpPr>
        <p:spPr>
          <a:xfrm>
            <a:off x="827275" y="3418825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Best Model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395" name="Google Shape;395;p46"/>
          <p:cNvSpPr/>
          <p:nvPr/>
        </p:nvSpPr>
        <p:spPr>
          <a:xfrm>
            <a:off x="3632100" y="2775625"/>
            <a:ext cx="1879800" cy="5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Eff.NetV2_B0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396" name="Google Shape;396;p46"/>
          <p:cNvCxnSpPr>
            <a:stCxn id="394" idx="2"/>
            <a:endCxn id="395" idx="0"/>
          </p:cNvCxnSpPr>
          <p:nvPr/>
        </p:nvCxnSpPr>
        <p:spPr>
          <a:xfrm flipH="1" rot="-5400000">
            <a:off x="4368450" y="2571425"/>
            <a:ext cx="407700" cy="600"/>
          </a:xfrm>
          <a:prstGeom prst="bentConnector3">
            <a:avLst>
              <a:gd fmla="val 50006" name="adj1"/>
            </a:avLst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63" name="Google Shape;163;p30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30"/>
          <p:cNvGrpSpPr/>
          <p:nvPr/>
        </p:nvGrpSpPr>
        <p:grpSpPr>
          <a:xfrm>
            <a:off x="1494492" y="2973720"/>
            <a:ext cx="340168" cy="340168"/>
            <a:chOff x="5648375" y="238125"/>
            <a:chExt cx="483125" cy="483125"/>
          </a:xfrm>
        </p:grpSpPr>
        <p:sp>
          <p:nvSpPr>
            <p:cNvPr id="165" name="Google Shape;165;p30"/>
            <p:cNvSpPr/>
            <p:nvPr/>
          </p:nvSpPr>
          <p:spPr>
            <a:xfrm>
              <a:off x="5648375" y="23812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570595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5847500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5989025" y="46555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570595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5847500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5989025" y="550475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570595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5847500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5989025" y="636300"/>
              <a:ext cx="84875" cy="28325"/>
            </a:xfrm>
            <a:custGeom>
              <a:rect b="b" l="l" r="r" t="t"/>
              <a:pathLst>
                <a:path extrusionOk="0" h="1133" w="3395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8"/>
          <p:cNvSpPr/>
          <p:nvPr/>
        </p:nvSpPr>
        <p:spPr>
          <a:xfrm rot="-3689667">
            <a:off x="4333727" y="25914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9"/>
          <p:cNvSpPr/>
          <p:nvPr/>
        </p:nvSpPr>
        <p:spPr>
          <a:xfrm rot="-3689667">
            <a:off x="8556202" y="155978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0" y="383175"/>
            <a:ext cx="8551200" cy="42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/>
          <p:nvPr/>
        </p:nvSpPr>
        <p:spPr>
          <a:xfrm>
            <a:off x="8221275" y="498750"/>
            <a:ext cx="707400" cy="15423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0"/>
          <p:cNvSpPr/>
          <p:nvPr/>
        </p:nvSpPr>
        <p:spPr>
          <a:xfrm>
            <a:off x="4018625" y="2699725"/>
            <a:ext cx="707400" cy="15423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2310000" y="1861175"/>
            <a:ext cx="4524000" cy="5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Selected Model Comparisons</a:t>
            </a:r>
            <a:endParaRPr sz="19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2"/>
          <p:cNvPicPr preferRelativeResize="0"/>
          <p:nvPr/>
        </p:nvPicPr>
        <p:blipFill rotWithShape="1">
          <a:blip r:embed="rId3">
            <a:alphaModFix/>
          </a:blip>
          <a:srcRect b="0" l="0" r="47908" t="0"/>
          <a:stretch/>
        </p:blipFill>
        <p:spPr>
          <a:xfrm>
            <a:off x="2190438" y="285750"/>
            <a:ext cx="4763126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3"/>
          <p:cNvPicPr preferRelativeResize="0"/>
          <p:nvPr/>
        </p:nvPicPr>
        <p:blipFill rotWithShape="1">
          <a:blip r:embed="rId3">
            <a:alphaModFix/>
          </a:blip>
          <a:srcRect b="0" l="0" r="47908" t="0"/>
          <a:stretch/>
        </p:blipFill>
        <p:spPr>
          <a:xfrm>
            <a:off x="2190438" y="285750"/>
            <a:ext cx="4763126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/>
          <p:nvPr/>
        </p:nvSpPr>
        <p:spPr>
          <a:xfrm>
            <a:off x="4882475" y="4471527"/>
            <a:ext cx="822900" cy="1485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/>
          <p:cNvPicPr preferRelativeResize="0"/>
          <p:nvPr/>
        </p:nvPicPr>
        <p:blipFill rotWithShape="1">
          <a:blip r:embed="rId3">
            <a:alphaModFix/>
          </a:blip>
          <a:srcRect b="0" l="0" r="47908" t="0"/>
          <a:stretch/>
        </p:blipFill>
        <p:spPr>
          <a:xfrm>
            <a:off x="2190438" y="285750"/>
            <a:ext cx="4763126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/>
          <p:nvPr/>
        </p:nvSpPr>
        <p:spPr>
          <a:xfrm rot="-3689667">
            <a:off x="6119427" y="35044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54"/>
          <p:cNvSpPr/>
          <p:nvPr/>
        </p:nvSpPr>
        <p:spPr>
          <a:xfrm rot="-3689667">
            <a:off x="6402752" y="2741162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55"/>
          <p:cNvGrpSpPr/>
          <p:nvPr/>
        </p:nvGrpSpPr>
        <p:grpSpPr>
          <a:xfrm>
            <a:off x="2171501" y="285750"/>
            <a:ext cx="4800984" cy="4571999"/>
            <a:chOff x="1894189" y="227600"/>
            <a:chExt cx="4800984" cy="4571999"/>
          </a:xfrm>
        </p:grpSpPr>
        <p:pic>
          <p:nvPicPr>
            <p:cNvPr id="449" name="Google Shape;449;p55"/>
            <p:cNvPicPr preferRelativeResize="0"/>
            <p:nvPr/>
          </p:nvPicPr>
          <p:blipFill rotWithShape="1">
            <a:blip r:embed="rId3">
              <a:alphaModFix/>
            </a:blip>
            <a:srcRect b="0" l="51969" r="0" t="0"/>
            <a:stretch/>
          </p:blipFill>
          <p:spPr>
            <a:xfrm>
              <a:off x="2303149" y="227600"/>
              <a:ext cx="4392024" cy="457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55"/>
            <p:cNvPicPr preferRelativeResize="0"/>
            <p:nvPr/>
          </p:nvPicPr>
          <p:blipFill rotWithShape="1">
            <a:blip r:embed="rId3">
              <a:alphaModFix/>
            </a:blip>
            <a:srcRect b="0" l="0" r="94693" t="0"/>
            <a:stretch/>
          </p:blipFill>
          <p:spPr>
            <a:xfrm>
              <a:off x="1894189" y="227600"/>
              <a:ext cx="485174" cy="457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6"/>
          <p:cNvGrpSpPr/>
          <p:nvPr/>
        </p:nvGrpSpPr>
        <p:grpSpPr>
          <a:xfrm>
            <a:off x="2171501" y="285750"/>
            <a:ext cx="4800984" cy="4571999"/>
            <a:chOff x="1894189" y="227600"/>
            <a:chExt cx="4800984" cy="4571999"/>
          </a:xfrm>
        </p:grpSpPr>
        <p:pic>
          <p:nvPicPr>
            <p:cNvPr id="456" name="Google Shape;456;p56"/>
            <p:cNvPicPr preferRelativeResize="0"/>
            <p:nvPr/>
          </p:nvPicPr>
          <p:blipFill rotWithShape="1">
            <a:blip r:embed="rId3">
              <a:alphaModFix/>
            </a:blip>
            <a:srcRect b="0" l="51969" r="0" t="0"/>
            <a:stretch/>
          </p:blipFill>
          <p:spPr>
            <a:xfrm>
              <a:off x="2303149" y="227600"/>
              <a:ext cx="4392024" cy="457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6"/>
            <p:cNvPicPr preferRelativeResize="0"/>
            <p:nvPr/>
          </p:nvPicPr>
          <p:blipFill rotWithShape="1">
            <a:blip r:embed="rId3">
              <a:alphaModFix/>
            </a:blip>
            <a:srcRect b="0" l="0" r="94693" t="0"/>
            <a:stretch/>
          </p:blipFill>
          <p:spPr>
            <a:xfrm>
              <a:off x="1894189" y="227600"/>
              <a:ext cx="485174" cy="4571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56"/>
          <p:cNvSpPr/>
          <p:nvPr/>
        </p:nvSpPr>
        <p:spPr>
          <a:xfrm>
            <a:off x="4865866" y="4423850"/>
            <a:ext cx="822900" cy="213600"/>
          </a:xfrm>
          <a:prstGeom prst="donut">
            <a:avLst>
              <a:gd fmla="val 4619" name="adj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6"/>
          <p:cNvSpPr/>
          <p:nvPr/>
        </p:nvSpPr>
        <p:spPr>
          <a:xfrm rot="-3689667">
            <a:off x="5331977" y="5099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56"/>
          <p:cNvSpPr/>
          <p:nvPr/>
        </p:nvSpPr>
        <p:spPr>
          <a:xfrm rot="-3689667">
            <a:off x="5044277" y="509937"/>
            <a:ext cx="261502" cy="22364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466" name="Google Shape;466;p57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467" name="Google Shape;467;p57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468" name="Google Shape;468;p57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7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7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57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472" name="Google Shape;472;p57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7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7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7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7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7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7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7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57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481" name="Google Shape;481;p57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7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7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57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182" name="Google Shape;182;p31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3" name="Google Shape;183;p31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184" name="Google Shape;184;p31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490" name="Google Shape;490;p58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  <p:sp>
        <p:nvSpPr>
          <p:cNvPr id="491" name="Google Shape;491;p58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8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93" name="Google Shape;493;p58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494" name="Google Shape;494;p58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495" name="Google Shape;495;p58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8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58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498" name="Google Shape;498;p58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8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8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8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8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8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8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58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07" name="Google Shape;507;p58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8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8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515" name="Google Shape;515;p59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16" name="Google Shape;516;p59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9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59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19" name="Google Shape;519;p59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59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23" name="Google Shape;523;p59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  <p:sp>
        <p:nvSpPr>
          <p:cNvPr id="524" name="Google Shape;524;p59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EfficientNetv2_L (TL)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9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26" name="Google Shape;526;p59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59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28" name="Google Shape;528;p59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9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9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 txBox="1"/>
          <p:nvPr>
            <p:ph type="title"/>
          </p:nvPr>
        </p:nvSpPr>
        <p:spPr>
          <a:xfrm>
            <a:off x="827282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Benchmark</a:t>
            </a:r>
            <a:endParaRPr sz="2900"/>
          </a:p>
        </p:txBody>
      </p:sp>
      <p:sp>
        <p:nvSpPr>
          <p:cNvPr id="541" name="Google Shape;541;p60"/>
          <p:cNvSpPr txBox="1"/>
          <p:nvPr>
            <p:ph idx="2" type="title"/>
          </p:nvPr>
        </p:nvSpPr>
        <p:spPr>
          <a:xfrm>
            <a:off x="3287169" y="1617875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</a:t>
            </a:r>
            <a:endParaRPr/>
          </a:p>
        </p:txBody>
      </p:sp>
      <p:sp>
        <p:nvSpPr>
          <p:cNvPr id="542" name="Google Shape;542;p60"/>
          <p:cNvSpPr txBox="1"/>
          <p:nvPr>
            <p:ph idx="3" type="subTitle"/>
          </p:nvPr>
        </p:nvSpPr>
        <p:spPr>
          <a:xfrm>
            <a:off x="3287169" y="2275592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EfficientNetv2_B0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0.992</a:t>
            </a:r>
            <a:endParaRPr/>
          </a:p>
        </p:txBody>
      </p:sp>
      <p:sp>
        <p:nvSpPr>
          <p:cNvPr id="543" name="Google Shape;543;p60"/>
          <p:cNvSpPr txBox="1"/>
          <p:nvPr>
            <p:ph idx="4" type="title"/>
          </p:nvPr>
        </p:nvSpPr>
        <p:spPr>
          <a:xfrm>
            <a:off x="5747070" y="3322134"/>
            <a:ext cx="25695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Experimental</a:t>
            </a:r>
            <a:endParaRPr sz="2900"/>
          </a:p>
        </p:txBody>
      </p:sp>
      <p:sp>
        <p:nvSpPr>
          <p:cNvPr id="544" name="Google Shape;544;p60"/>
          <p:cNvSpPr txBox="1"/>
          <p:nvPr>
            <p:ph idx="5" type="subTitle"/>
          </p:nvPr>
        </p:nvSpPr>
        <p:spPr>
          <a:xfrm>
            <a:off x="5747070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EfficientNetv2_L (TL)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0"/>
          <p:cNvSpPr/>
          <p:nvPr/>
        </p:nvSpPr>
        <p:spPr>
          <a:xfrm>
            <a:off x="4168269" y="687239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0"/>
          <p:cNvSpPr/>
          <p:nvPr/>
        </p:nvSpPr>
        <p:spPr>
          <a:xfrm>
            <a:off x="1708382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0"/>
          <p:cNvSpPr/>
          <p:nvPr/>
        </p:nvSpPr>
        <p:spPr>
          <a:xfrm>
            <a:off x="6628170" y="2391496"/>
            <a:ext cx="807300" cy="80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8" name="Google Shape;548;p60"/>
          <p:cNvGrpSpPr/>
          <p:nvPr/>
        </p:nvGrpSpPr>
        <p:grpSpPr>
          <a:xfrm>
            <a:off x="4407956" y="901571"/>
            <a:ext cx="328071" cy="349427"/>
            <a:chOff x="5421475" y="1945825"/>
            <a:chExt cx="278050" cy="296150"/>
          </a:xfrm>
        </p:grpSpPr>
        <p:sp>
          <p:nvSpPr>
            <p:cNvPr id="549" name="Google Shape;549;p60"/>
            <p:cNvSpPr/>
            <p:nvPr/>
          </p:nvSpPr>
          <p:spPr>
            <a:xfrm>
              <a:off x="5472650" y="1999375"/>
              <a:ext cx="172525" cy="242600"/>
            </a:xfrm>
            <a:custGeom>
              <a:rect b="b" l="l" r="r" t="t"/>
              <a:pathLst>
                <a:path extrusionOk="0" h="9704" w="6901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0"/>
            <p:cNvSpPr/>
            <p:nvPr/>
          </p:nvSpPr>
          <p:spPr>
            <a:xfrm>
              <a:off x="5559300" y="1945825"/>
              <a:ext cx="18150" cy="44125"/>
            </a:xfrm>
            <a:custGeom>
              <a:rect b="b" l="l" r="r" t="t"/>
              <a:pathLst>
                <a:path extrusionOk="0" h="176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0"/>
            <p:cNvSpPr/>
            <p:nvPr/>
          </p:nvSpPr>
          <p:spPr>
            <a:xfrm>
              <a:off x="5611275" y="19639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0"/>
            <p:cNvSpPr/>
            <p:nvPr/>
          </p:nvSpPr>
          <p:spPr>
            <a:xfrm>
              <a:off x="5664050" y="206790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0"/>
            <p:cNvSpPr/>
            <p:nvPr/>
          </p:nvSpPr>
          <p:spPr>
            <a:xfrm>
              <a:off x="5421475" y="2067900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0"/>
            <p:cNvSpPr/>
            <p:nvPr/>
          </p:nvSpPr>
          <p:spPr>
            <a:xfrm>
              <a:off x="5490000" y="1963925"/>
              <a:ext cx="35450" cy="33900"/>
            </a:xfrm>
            <a:custGeom>
              <a:rect b="b" l="l" r="r" t="t"/>
              <a:pathLst>
                <a:path extrusionOk="0" h="1356" w="1418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0"/>
            <p:cNvSpPr/>
            <p:nvPr/>
          </p:nvSpPr>
          <p:spPr>
            <a:xfrm>
              <a:off x="5437225" y="1997650"/>
              <a:ext cx="37825" cy="26325"/>
            </a:xfrm>
            <a:custGeom>
              <a:rect b="b" l="l" r="r" t="t"/>
              <a:pathLst>
                <a:path extrusionOk="0" h="1053" w="1513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0"/>
            <p:cNvSpPr/>
            <p:nvPr/>
          </p:nvSpPr>
          <p:spPr>
            <a:xfrm>
              <a:off x="5645150" y="1998300"/>
              <a:ext cx="37825" cy="26900"/>
            </a:xfrm>
            <a:custGeom>
              <a:rect b="b" l="l" r="r" t="t"/>
              <a:pathLst>
                <a:path extrusionOk="0" h="1076" w="1513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60"/>
          <p:cNvGrpSpPr/>
          <p:nvPr/>
        </p:nvGrpSpPr>
        <p:grpSpPr>
          <a:xfrm>
            <a:off x="6824405" y="2584726"/>
            <a:ext cx="414840" cy="420832"/>
            <a:chOff x="-2777700" y="2049775"/>
            <a:chExt cx="287325" cy="291475"/>
          </a:xfrm>
        </p:grpSpPr>
        <p:sp>
          <p:nvSpPr>
            <p:cNvPr id="558" name="Google Shape;558;p60"/>
            <p:cNvSpPr/>
            <p:nvPr/>
          </p:nvSpPr>
          <p:spPr>
            <a:xfrm>
              <a:off x="-2777700" y="2049775"/>
              <a:ext cx="287325" cy="291475"/>
            </a:xfrm>
            <a:custGeom>
              <a:rect b="b" l="l" r="r" t="t"/>
              <a:pathLst>
                <a:path extrusionOk="0" h="11659" w="11493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0"/>
            <p:cNvSpPr/>
            <p:nvPr/>
          </p:nvSpPr>
          <p:spPr>
            <a:xfrm>
              <a:off x="-2694200" y="2221475"/>
              <a:ext cx="69325" cy="68550"/>
            </a:xfrm>
            <a:custGeom>
              <a:rect b="b" l="l" r="r" t="t"/>
              <a:pathLst>
                <a:path extrusionOk="0" h="2742" w="2773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0"/>
            <p:cNvSpPr/>
            <p:nvPr/>
          </p:nvSpPr>
          <p:spPr>
            <a:xfrm>
              <a:off x="-2608350" y="225535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60"/>
          <p:cNvSpPr/>
          <p:nvPr/>
        </p:nvSpPr>
        <p:spPr>
          <a:xfrm>
            <a:off x="1961901" y="2625053"/>
            <a:ext cx="300263" cy="340186"/>
          </a:xfrm>
          <a:custGeom>
            <a:rect b="b" l="l" r="r" t="t"/>
            <a:pathLst>
              <a:path extrusionOk="0" h="19326" w="17058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62" name="Google Shape;562;p60"/>
          <p:cNvSpPr txBox="1"/>
          <p:nvPr>
            <p:ph idx="1" type="subTitle"/>
          </p:nvPr>
        </p:nvSpPr>
        <p:spPr>
          <a:xfrm>
            <a:off x="827282" y="3979850"/>
            <a:ext cx="25695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CNN (Base)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Prec</a:t>
            </a:r>
            <a:r>
              <a:rPr lang="en"/>
              <a:t>: 0.849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/>
          <p:nvPr>
            <p:ph type="title"/>
          </p:nvPr>
        </p:nvSpPr>
        <p:spPr>
          <a:xfrm flipH="1">
            <a:off x="3777975" y="2359875"/>
            <a:ext cx="46482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CONCLUSION</a:t>
            </a:r>
            <a:endParaRPr sz="4300"/>
          </a:p>
        </p:txBody>
      </p:sp>
      <p:sp>
        <p:nvSpPr>
          <p:cNvPr id="568" name="Google Shape;568;p61"/>
          <p:cNvSpPr txBox="1"/>
          <p:nvPr>
            <p:ph idx="2" type="title"/>
          </p:nvPr>
        </p:nvSpPr>
        <p:spPr>
          <a:xfrm flipH="1">
            <a:off x="7008175" y="953562"/>
            <a:ext cx="13131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69" name="Google Shape;569;p61"/>
          <p:cNvCxnSpPr/>
          <p:nvPr/>
        </p:nvCxnSpPr>
        <p:spPr>
          <a:xfrm rot="10800000">
            <a:off x="6717742" y="3421088"/>
            <a:ext cx="16251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EfficientNetv2_B0		Precision: 0.992</a:t>
            </a:r>
            <a:endParaRPr/>
          </a:p>
        </p:txBody>
      </p:sp>
      <p:sp>
        <p:nvSpPr>
          <p:cNvPr id="575" name="Google Shape;575;p6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76" name="Google Shape;576;p62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cxnSp>
        <p:nvCxnSpPr>
          <p:cNvPr id="577" name="Google Shape;577;p62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8" name="Google Shape;578;p62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579" name="Google Shape;579;p62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2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2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2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588" name="Google Shape;588;p63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589" name="Google Shape;589;p63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0" name="Google Shape;590;p63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591" name="Google Shape;591;p63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3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3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3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63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UNCERTAINTIES</a:t>
            </a:r>
            <a:endParaRPr/>
          </a:p>
        </p:txBody>
      </p:sp>
      <p:sp>
        <p:nvSpPr>
          <p:cNvPr id="596" name="Google Shape;596;p63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EfficientNetv2_B0		Precision: 0.992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597" name="Google Shape;597;p63"/>
          <p:cNvSpPr txBox="1"/>
          <p:nvPr>
            <p:ph idx="4" type="subTitle"/>
          </p:nvPr>
        </p:nvSpPr>
        <p:spPr>
          <a:xfrm>
            <a:off x="825075" y="277220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Generalize to other types of deepfake image generators?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Susceptible to image manipulations (eg. blur)?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603" name="Google Shape;603;p64"/>
          <p:cNvSpPr txBox="1"/>
          <p:nvPr>
            <p:ph idx="3" type="subTitle"/>
          </p:nvPr>
        </p:nvSpPr>
        <p:spPr>
          <a:xfrm>
            <a:off x="825075" y="131620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BEST MODEL</a:t>
            </a:r>
            <a:endParaRPr>
              <a:solidFill>
                <a:srgbClr val="9E9E9E"/>
              </a:solidFill>
            </a:endParaRPr>
          </a:p>
        </p:txBody>
      </p:sp>
      <p:cxnSp>
        <p:nvCxnSpPr>
          <p:cNvPr id="604" name="Google Shape;604;p64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5" name="Google Shape;605;p64"/>
          <p:cNvGrpSpPr/>
          <p:nvPr/>
        </p:nvGrpSpPr>
        <p:grpSpPr>
          <a:xfrm>
            <a:off x="4993772" y="1630486"/>
            <a:ext cx="350401" cy="349457"/>
            <a:chOff x="2141000" y="1954475"/>
            <a:chExt cx="296975" cy="296175"/>
          </a:xfrm>
        </p:grpSpPr>
        <p:sp>
          <p:nvSpPr>
            <p:cNvPr id="606" name="Google Shape;606;p64"/>
            <p:cNvSpPr/>
            <p:nvPr/>
          </p:nvSpPr>
          <p:spPr>
            <a:xfrm>
              <a:off x="2280425" y="1989925"/>
              <a:ext cx="104775" cy="68550"/>
            </a:xfrm>
            <a:custGeom>
              <a:rect b="b" l="l" r="r" t="t"/>
              <a:pathLst>
                <a:path extrusionOk="0" h="2742" w="4191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4"/>
            <p:cNvSpPr/>
            <p:nvPr/>
          </p:nvSpPr>
          <p:spPr>
            <a:xfrm>
              <a:off x="2174875" y="2145875"/>
              <a:ext cx="105575" cy="69325"/>
            </a:xfrm>
            <a:custGeom>
              <a:rect b="b" l="l" r="r" t="t"/>
              <a:pathLst>
                <a:path extrusionOk="0" h="2773" w="4223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4"/>
            <p:cNvSpPr/>
            <p:nvPr/>
          </p:nvSpPr>
          <p:spPr>
            <a:xfrm>
              <a:off x="2141000" y="1954475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4"/>
            <p:cNvSpPr/>
            <p:nvPr/>
          </p:nvSpPr>
          <p:spPr>
            <a:xfrm>
              <a:off x="2298525" y="2076550"/>
              <a:ext cx="139450" cy="174100"/>
            </a:xfrm>
            <a:custGeom>
              <a:rect b="b" l="l" r="r" t="t"/>
              <a:pathLst>
                <a:path extrusionOk="0" h="6964" w="5578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64"/>
          <p:cNvSpPr txBox="1"/>
          <p:nvPr>
            <p:ph idx="3" type="subTitle"/>
          </p:nvPr>
        </p:nvSpPr>
        <p:spPr>
          <a:xfrm>
            <a:off x="825075" y="2399225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UNCERTAINTIES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1" name="Google Shape;611;p64"/>
          <p:cNvSpPr txBox="1"/>
          <p:nvPr>
            <p:ph idx="3" type="subTitle"/>
          </p:nvPr>
        </p:nvSpPr>
        <p:spPr>
          <a:xfrm>
            <a:off x="825075" y="3414250"/>
            <a:ext cx="2648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612" name="Google Shape;612;p64"/>
          <p:cNvSpPr txBox="1"/>
          <p:nvPr>
            <p:ph idx="4" type="subTitle"/>
          </p:nvPr>
        </p:nvSpPr>
        <p:spPr>
          <a:xfrm>
            <a:off x="825075" y="1689175"/>
            <a:ext cx="5040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EfficientNetv2_B0		Precision: 0.992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3" name="Google Shape;613;p64"/>
          <p:cNvSpPr txBox="1"/>
          <p:nvPr>
            <p:ph idx="4" type="subTitle"/>
          </p:nvPr>
        </p:nvSpPr>
        <p:spPr>
          <a:xfrm>
            <a:off x="825075" y="277220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">
                <a:solidFill>
                  <a:srgbClr val="9E9E9E"/>
                </a:solidFill>
              </a:rPr>
              <a:t>G</a:t>
            </a:r>
            <a:r>
              <a:rPr lang="en">
                <a:solidFill>
                  <a:srgbClr val="9E9E9E"/>
                </a:solidFill>
              </a:rPr>
              <a:t>eneralize to other types of deepfake image generators?</a:t>
            </a:r>
            <a:endParaRPr>
              <a:solidFill>
                <a:srgbClr val="9E9E9E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●"/>
            </a:pPr>
            <a:r>
              <a:rPr lang="en">
                <a:solidFill>
                  <a:srgbClr val="9E9E9E"/>
                </a:solidFill>
              </a:rPr>
              <a:t>S</a:t>
            </a:r>
            <a:r>
              <a:rPr lang="en">
                <a:solidFill>
                  <a:srgbClr val="9E9E9E"/>
                </a:solidFill>
              </a:rPr>
              <a:t>usceptible</a:t>
            </a:r>
            <a:r>
              <a:rPr lang="en">
                <a:solidFill>
                  <a:srgbClr val="9E9E9E"/>
                </a:solidFill>
              </a:rPr>
              <a:t> to </a:t>
            </a:r>
            <a:r>
              <a:rPr lang="en">
                <a:solidFill>
                  <a:srgbClr val="9E9E9E"/>
                </a:solidFill>
              </a:rPr>
              <a:t>image manipulations (eg. blur)?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14" name="Google Shape;614;p64"/>
          <p:cNvSpPr txBox="1"/>
          <p:nvPr>
            <p:ph idx="4" type="subTitle"/>
          </p:nvPr>
        </p:nvSpPr>
        <p:spPr>
          <a:xfrm>
            <a:off x="825075" y="3764650"/>
            <a:ext cx="7118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Retrain larger EfficientNetv2 Model (eg. more compute resources)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Address overfitting: (eg. data augmentation)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5"/>
          <p:cNvSpPr txBox="1"/>
          <p:nvPr>
            <p:ph type="ctrTitle"/>
          </p:nvPr>
        </p:nvSpPr>
        <p:spPr>
          <a:xfrm>
            <a:off x="722375" y="2031495"/>
            <a:ext cx="54939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</a:t>
            </a:r>
            <a:endParaRPr/>
          </a:p>
        </p:txBody>
      </p:sp>
      <p:cxnSp>
        <p:nvCxnSpPr>
          <p:cNvPr id="620" name="Google Shape;620;p65"/>
          <p:cNvCxnSpPr/>
          <p:nvPr/>
        </p:nvCxnSpPr>
        <p:spPr>
          <a:xfrm>
            <a:off x="827275" y="2995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66" title="Screen Recording 2023-05-22 at 11.42.15 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788" y="126025"/>
            <a:ext cx="6521926" cy="48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/>
          <p:nvPr>
            <p:ph type="ctrTitle"/>
          </p:nvPr>
        </p:nvSpPr>
        <p:spPr>
          <a:xfrm>
            <a:off x="722375" y="1829495"/>
            <a:ext cx="54939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31" name="Google Shape;631;p67"/>
          <p:cNvSpPr txBox="1"/>
          <p:nvPr>
            <p:ph idx="1" type="subTitle"/>
          </p:nvPr>
        </p:nvSpPr>
        <p:spPr>
          <a:xfrm>
            <a:off x="722375" y="2890750"/>
            <a:ext cx="27372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cxnSp>
        <p:nvCxnSpPr>
          <p:cNvPr id="632" name="Google Shape;632;p67"/>
          <p:cNvCxnSpPr/>
          <p:nvPr/>
        </p:nvCxnSpPr>
        <p:spPr>
          <a:xfrm>
            <a:off x="827275" y="27933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197" name="Google Shape;197;p32"/>
          <p:cNvCxnSpPr>
            <a:stCxn id="198" idx="3"/>
            <a:endCxn id="199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2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01" name="Google Shape;201;p32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02" name="Google Shape;202;p32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" name="Google Shape;203;p32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04" name="Google Shape;204;p32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12" name="Google Shape;212;p32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13" name="Google Shape;213;p32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21" name="Google Shape;221;p33"/>
          <p:cNvCxnSpPr>
            <a:stCxn id="222" idx="3"/>
            <a:endCxn id="22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3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3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6" name="Google Shape;226;p33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27" name="Google Shape;227;p33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28" name="Google Shape;228;p33"/>
          <p:cNvCxnSpPr>
            <a:stCxn id="223" idx="3"/>
            <a:endCxn id="22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3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0" name="Google Shape;230;p33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31" name="Google Shape;231;p33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33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34" name="Google Shape;234;p33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43" name="Google Shape;243;p33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cxnSp>
        <p:nvCxnSpPr>
          <p:cNvPr id="251" name="Google Shape;251;p34"/>
          <p:cNvCxnSpPr>
            <a:stCxn id="252" idx="3"/>
            <a:endCxn id="253" idx="1"/>
          </p:cNvCxnSpPr>
          <p:nvPr/>
        </p:nvCxnSpPr>
        <p:spPr>
          <a:xfrm>
            <a:off x="2073626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4"/>
          <p:cNvSpPr/>
          <p:nvPr/>
        </p:nvSpPr>
        <p:spPr>
          <a:xfrm>
            <a:off x="1255526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3193059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5130592" y="2734754"/>
            <a:ext cx="818100" cy="818100"/>
          </a:xfrm>
          <a:prstGeom prst="rect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7068125" y="2734754"/>
            <a:ext cx="818100" cy="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 txBox="1"/>
          <p:nvPr>
            <p:ph idx="4294967295" type="subTitle"/>
          </p:nvPr>
        </p:nvSpPr>
        <p:spPr>
          <a:xfrm flipH="1">
            <a:off x="825026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7" name="Google Shape;257;p34"/>
          <p:cNvSpPr txBox="1"/>
          <p:nvPr>
            <p:ph idx="4294967295" type="subTitle"/>
          </p:nvPr>
        </p:nvSpPr>
        <p:spPr>
          <a:xfrm flipH="1">
            <a:off x="4700092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Analysis</a:t>
            </a:r>
            <a:endParaRPr sz="19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8" name="Google Shape;258;p34"/>
          <p:cNvSpPr txBox="1"/>
          <p:nvPr>
            <p:ph idx="4294967295" type="subTitle"/>
          </p:nvPr>
        </p:nvSpPr>
        <p:spPr>
          <a:xfrm flipH="1">
            <a:off x="2762559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  <a:latin typeface="Outfit Black"/>
                <a:ea typeface="Outfit Black"/>
                <a:cs typeface="Outfit Black"/>
                <a:sym typeface="Outfit Black"/>
              </a:rPr>
              <a:t>Methodology</a:t>
            </a:r>
            <a:endParaRPr sz="1800">
              <a:solidFill>
                <a:srgbClr val="9E9E9E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59" name="Google Shape;259;p34"/>
          <p:cNvSpPr txBox="1"/>
          <p:nvPr>
            <p:ph idx="4294967295" type="subTitle"/>
          </p:nvPr>
        </p:nvSpPr>
        <p:spPr>
          <a:xfrm flipH="1">
            <a:off x="6637625" y="2173401"/>
            <a:ext cx="1679100" cy="4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utfit Black"/>
                <a:ea typeface="Outfit Black"/>
                <a:cs typeface="Outfit Black"/>
                <a:sym typeface="Outfit Black"/>
              </a:rPr>
              <a:t>Conclusion</a:t>
            </a:r>
            <a:endParaRPr sz="1900"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60" name="Google Shape;260;p34"/>
          <p:cNvCxnSpPr>
            <a:stCxn id="253" idx="3"/>
            <a:endCxn id="254" idx="1"/>
          </p:cNvCxnSpPr>
          <p:nvPr/>
        </p:nvCxnSpPr>
        <p:spPr>
          <a:xfrm>
            <a:off x="4011159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4"/>
          <p:cNvCxnSpPr>
            <a:stCxn id="254" idx="3"/>
            <a:endCxn id="255" idx="1"/>
          </p:cNvCxnSpPr>
          <p:nvPr/>
        </p:nvCxnSpPr>
        <p:spPr>
          <a:xfrm>
            <a:off x="5948692" y="3143804"/>
            <a:ext cx="11193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4"/>
          <p:cNvCxnSpPr/>
          <p:nvPr/>
        </p:nvCxnSpPr>
        <p:spPr>
          <a:xfrm>
            <a:off x="825075" y="1095888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3" name="Google Shape;263;p34"/>
          <p:cNvGrpSpPr/>
          <p:nvPr/>
        </p:nvGrpSpPr>
        <p:grpSpPr>
          <a:xfrm>
            <a:off x="1493996" y="2973695"/>
            <a:ext cx="340608" cy="340168"/>
            <a:chOff x="5053900" y="2021500"/>
            <a:chExt cx="483750" cy="483125"/>
          </a:xfrm>
        </p:grpSpPr>
        <p:sp>
          <p:nvSpPr>
            <p:cNvPr id="264" name="Google Shape;264;p34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2" name="Google Shape;272;p34"/>
          <p:cNvGrpSpPr/>
          <p:nvPr/>
        </p:nvGrpSpPr>
        <p:grpSpPr>
          <a:xfrm>
            <a:off x="5369485" y="2960677"/>
            <a:ext cx="366269" cy="366269"/>
            <a:chOff x="-61783350" y="2297100"/>
            <a:chExt cx="316650" cy="316650"/>
          </a:xfrm>
        </p:grpSpPr>
        <p:sp>
          <p:nvSpPr>
            <p:cNvPr id="273" name="Google Shape;273;p34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4"/>
          <p:cNvGrpSpPr/>
          <p:nvPr/>
        </p:nvGrpSpPr>
        <p:grpSpPr>
          <a:xfrm>
            <a:off x="7307185" y="2962934"/>
            <a:ext cx="328042" cy="361771"/>
            <a:chOff x="-57172600" y="2686375"/>
            <a:chExt cx="289100" cy="318825"/>
          </a:xfrm>
        </p:grpSpPr>
        <p:sp>
          <p:nvSpPr>
            <p:cNvPr id="276" name="Google Shape;276;p34"/>
            <p:cNvSpPr/>
            <p:nvPr/>
          </p:nvSpPr>
          <p:spPr>
            <a:xfrm>
              <a:off x="-57063900" y="293762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-57172600" y="2686375"/>
              <a:ext cx="289100" cy="318825"/>
            </a:xfrm>
            <a:custGeom>
              <a:rect b="b" l="l" r="r" t="t"/>
              <a:pathLst>
                <a:path extrusionOk="0" h="12753" w="11564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4"/>
          <p:cNvGrpSpPr/>
          <p:nvPr/>
        </p:nvGrpSpPr>
        <p:grpSpPr>
          <a:xfrm>
            <a:off x="3431938" y="2966055"/>
            <a:ext cx="356438" cy="355498"/>
            <a:chOff x="-34778075" y="2272675"/>
            <a:chExt cx="293800" cy="293025"/>
          </a:xfrm>
        </p:grpSpPr>
        <p:sp>
          <p:nvSpPr>
            <p:cNvPr id="279" name="Google Shape;279;p34"/>
            <p:cNvSpPr/>
            <p:nvPr/>
          </p:nvSpPr>
          <p:spPr>
            <a:xfrm>
              <a:off x="-34725300" y="2324675"/>
              <a:ext cx="187475" cy="188250"/>
            </a:xfrm>
            <a:custGeom>
              <a:rect b="b" l="l" r="r" t="t"/>
              <a:pathLst>
                <a:path extrusionOk="0" h="7530" w="7499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-34673325" y="2375850"/>
              <a:ext cx="85100" cy="84300"/>
            </a:xfrm>
            <a:custGeom>
              <a:rect b="b" l="l" r="r" t="t"/>
              <a:pathLst>
                <a:path extrusionOk="0" h="3372" w="3404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-34778075" y="2272675"/>
              <a:ext cx="293800" cy="293025"/>
            </a:xfrm>
            <a:custGeom>
              <a:rect b="b" l="l" r="r" t="t"/>
              <a:pathLst>
                <a:path extrusionOk="0" h="11721" w="11752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/>
        </p:nvSpPr>
        <p:spPr>
          <a:xfrm>
            <a:off x="722375" y="2135225"/>
            <a:ext cx="48459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Outfit Black"/>
                <a:ea typeface="Outfit Black"/>
                <a:cs typeface="Outfit Black"/>
                <a:sym typeface="Outfit Black"/>
              </a:rPr>
              <a:t>Problem Statement</a:t>
            </a:r>
            <a:endParaRPr sz="5000">
              <a:solidFill>
                <a:schemeClr val="dk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827275" y="699912"/>
            <a:ext cx="1313100" cy="131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Outfit Black"/>
                <a:ea typeface="Outfit Black"/>
                <a:cs typeface="Outfit Black"/>
                <a:sym typeface="Outfit Black"/>
              </a:rPr>
              <a:t>01</a:t>
            </a:r>
            <a:endParaRPr sz="5000">
              <a:solidFill>
                <a:schemeClr val="lt1"/>
              </a:solidFill>
              <a:latin typeface="Outfit Black"/>
              <a:ea typeface="Outfit Black"/>
              <a:cs typeface="Outfit Black"/>
              <a:sym typeface="Outfit Black"/>
            </a:endParaRPr>
          </a:p>
        </p:txBody>
      </p:sp>
      <p:cxnSp>
        <p:nvCxnSpPr>
          <p:cNvPr id="288" name="Google Shape;288;p35"/>
          <p:cNvCxnSpPr/>
          <p:nvPr/>
        </p:nvCxnSpPr>
        <p:spPr>
          <a:xfrm>
            <a:off x="827275" y="3929438"/>
            <a:ext cx="2045700" cy="0"/>
          </a:xfrm>
          <a:prstGeom prst="straightConnector1">
            <a:avLst/>
          </a:prstGeom>
          <a:noFill/>
          <a:ln cap="rnd" cmpd="sng" w="19050">
            <a:solidFill>
              <a:srgbClr val="577D9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722375" y="3296399"/>
            <a:ext cx="4053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—Elon Musk, probably</a:t>
            </a:r>
            <a:endParaRPr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722375" y="1335650"/>
            <a:ext cx="4053900" cy="15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“AI is spook.”</a:t>
            </a:r>
            <a:endParaRPr/>
          </a:p>
        </p:txBody>
      </p:sp>
      <p:cxnSp>
        <p:nvCxnSpPr>
          <p:cNvPr id="295" name="Google Shape;295;p36"/>
          <p:cNvCxnSpPr/>
          <p:nvPr/>
        </p:nvCxnSpPr>
        <p:spPr>
          <a:xfrm>
            <a:off x="827275" y="3087361"/>
            <a:ext cx="20457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869575" y="812125"/>
            <a:ext cx="204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301" name="Google Shape;301;p37"/>
          <p:cNvSpPr txBox="1"/>
          <p:nvPr>
            <p:ph idx="4294967295" type="subTitle"/>
          </p:nvPr>
        </p:nvSpPr>
        <p:spPr>
          <a:xfrm flipH="1">
            <a:off x="3697925" y="886825"/>
            <a:ext cx="4736100" cy="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Generative AI makes it easy to deepfake.</a:t>
            </a:r>
            <a:endParaRPr sz="1900"/>
          </a:p>
        </p:txBody>
      </p:sp>
      <p:cxnSp>
        <p:nvCxnSpPr>
          <p:cNvPr id="302" name="Google Shape;302;p37"/>
          <p:cNvCxnSpPr/>
          <p:nvPr/>
        </p:nvCxnSpPr>
        <p:spPr>
          <a:xfrm>
            <a:off x="974650" y="1444213"/>
            <a:ext cx="1684500" cy="0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politic Conference by Slidesgo">
  <a:themeElements>
    <a:clrScheme name="Simple Light">
      <a:dk1>
        <a:srgbClr val="092E4B"/>
      </a:dk1>
      <a:lt1>
        <a:srgbClr val="FFFFFF"/>
      </a:lt1>
      <a:dk2>
        <a:srgbClr val="52A9D4"/>
      </a:dk2>
      <a:lt2>
        <a:srgbClr val="06BB8A"/>
      </a:lt2>
      <a:accent1>
        <a:srgbClr val="577D90"/>
      </a:accent1>
      <a:accent2>
        <a:srgbClr val="CFCFCF"/>
      </a:accent2>
      <a:accent3>
        <a:srgbClr val="97979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